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A0FED8"/>
    <a:srgbClr val="FFFFCC"/>
    <a:srgbClr val="9900FF"/>
    <a:srgbClr val="0000CC"/>
    <a:srgbClr val="FF3300"/>
    <a:srgbClr val="99FFCC"/>
    <a:srgbClr val="CC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83" autoAdjust="0"/>
  </p:normalViewPr>
  <p:slideViewPr>
    <p:cSldViewPr>
      <p:cViewPr varScale="1">
        <p:scale>
          <a:sx n="39" d="100"/>
          <a:sy n="39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8D8BC4-79DC-494A-A99D-1E6EDFB23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2FF0-D94A-48A1-8397-6C6AD8B6C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2009-D220-4CBD-9E51-12A75BAEB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9386C-5D7F-4FAC-80FB-7403314EA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AF64-CCFC-4EE8-8CE1-FD54C19B9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1ED72-A7BA-43C9-B714-878EE3CB7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040E0-5658-433C-B639-4A455E01C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C35B-6C18-4229-869C-68362D7BC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0290-CC55-4E90-98AF-B871E970B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90BA4-EA28-4879-B934-F8E73575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5BDE-5E74-4DAF-BEB5-52BF96B8D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C1E0-E7ED-4AE6-80EF-1C40492A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13B60AE-B7E2-4029-8FE2-D53A45940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.vn/imgres?imgurl=http://www.khachsanexpress.com/imagedb/news/83/8305/398.jpg&amp;imgrefurl=http://www.khachsanexpress.com/customer/newsview.aspx%3Fnid%3D8305%26cid%3D6&amp;usg=__q1Oxa4x98e5WWri3h5ZuLXLTXbs=&amp;h=300&amp;w=400&amp;sz=61&amp;hl=vi&amp;start=64&amp;tbnid=UCeo8u5ksA6nvM:&amp;tbnh=93&amp;tbnw=124&amp;prev=/images%3Fq%3Dho%25E1%25BA%25A1t%2B%25C4%2591%25E1%25BB%2599ng%2Bdu%2Bl%25E1%25BB%258Bch%26gbv%3D2%26ndsp%3D20%26hl%3Dvi%26sa%3DN%26start%3D6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www.chudu24.com/f/d/081104/article_01ffeefc-ca08-4ede-90e9-849600879bd6.jpg&amp;imgrefurl=http://www.chudu24.com/tim/nuoc%2Banh/trang-86&amp;usg=__Ihb_X5sLCtvNAVk9geezE0h_jas=&amp;h=398&amp;w=450&amp;sz=48&amp;hl=vi&amp;start=44&amp;tbnid=JErBgM_YRK9vvM:&amp;tbnh=112&amp;tbnw=127&amp;prev=/images%3Fq%3Dho%25E1%25BA%25A1t%2B%25C4%2591%25E1%25BB%2599ng%2Bdu%2Bl%25E1%25BB%258Bch%26gbv%3D2%26ndsp%3D20%26hl%3Dvi%26sa%3DN%26start%3D4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com.vn/imgres?imgurl=http://nssdc.gsfc.nasa.gov/planetary/lunar/surveyor.gif&amp;imgrefurl=http://thienvanbachkhoa.org/news/kien-thuc-thien-van/kien-thuc-thien-van-khac/821-cac-thiet-bi-tham-hiem-khong-gian-tu-dong-phan-20-chuong-trinh-surveyor.html&amp;usg=__oKqMm_VQ9CtY8GPn9cGARYnesvQ=&amp;h=333&amp;w=441&amp;sz=103&amp;hl=vi&amp;start=24&amp;tbnid=98a6z9BErI0wwM:&amp;tbnh=96&amp;tbnw=127&amp;prev=/images%3Fq%3DHO%25E1%25BA%25A0T%2B%25C4%2590%25E1%25BB%2598NG%2BTH%25C3%2581M%2BHI%25E1%25BB%2582M%26gbv%3D2%26ndsp%3D20%26hl%3Dvi%26sa%3DN%26start%3D20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A0FED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Bài cũ: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981200" y="4572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28800" y="1447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Cách đặt câu khiến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90600" y="1905000"/>
            <a:ext cx="480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Nêu các cách đặt câu khiến?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2438400"/>
            <a:ext cx="7467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latin typeface="Arial" charset="0"/>
              </a:rPr>
              <a:t>- Thêm các từ hãy, đừng, chớ, nên, phải, ... Vào trước động từ.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latin typeface="Arial" charset="0"/>
              </a:rPr>
              <a:t>- Thêm các từ lên , đi, thôi, nào,...vào cuối câu.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latin typeface="Arial" charset="0"/>
              </a:rPr>
              <a:t>- Thêm các từ đề nghị, xin, mong,... Vào đầu câu.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latin typeface="Arial" charset="0"/>
              </a:rPr>
              <a:t>- Dùng giọng điệu phù hợp với câu khiến.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38200" y="3886200"/>
            <a:ext cx="6781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? Chuyển câu kể sau thành câu khiến: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Hoa đến.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667000" y="4267200"/>
            <a:ext cx="5638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Hoa đừng đến!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Arial" charset="0"/>
              </a:rPr>
              <a:t> Hoa đến nhé!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Đề nghị Hoa đến!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590800" y="6858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2056" grpId="1"/>
      <p:bldP spid="2057" grpId="0"/>
      <p:bldP spid="2057" grpId="1"/>
      <p:bldP spid="2058" grpId="0"/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533400" y="15621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Câu 4: Trò ch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i </a:t>
            </a:r>
            <a:r>
              <a:rPr lang="en-US" sz="2400">
                <a:solidFill>
                  <a:srgbClr val="9900FF"/>
                </a:solidFill>
                <a:latin typeface="Arial" charset="0"/>
              </a:rPr>
              <a:t>Du lịch trên sông</a:t>
            </a:r>
            <a:r>
              <a:rPr lang="en-US" sz="2400">
                <a:latin typeface="Arial" charset="0"/>
              </a:rPr>
              <a:t> : Chọn các tên sông cho trong ngoặc </a:t>
            </a:r>
            <a:r>
              <a:rPr lang="vi-VN" sz="2400">
                <a:latin typeface="Arial" charset="0"/>
              </a:rPr>
              <a:t>đơ</a:t>
            </a:r>
            <a:r>
              <a:rPr lang="en-US" sz="2400">
                <a:latin typeface="Arial" charset="0"/>
              </a:rPr>
              <a:t>n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ể giải các câu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ố d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í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ây .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3124200"/>
            <a:ext cx="5105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Làng quan họ có con sông </a:t>
            </a:r>
          </a:p>
          <a:p>
            <a:pPr algn="ctr"/>
            <a:r>
              <a:rPr lang="en-US" sz="2400">
                <a:latin typeface="Arial" charset="0"/>
              </a:rPr>
              <a:t>Hỏi dòng sông ấy tên là sông gì ?</a:t>
            </a:r>
          </a:p>
        </p:txBody>
      </p:sp>
      <p:pic>
        <p:nvPicPr>
          <p:cNvPr id="31753" name="Picture 9" descr="0269d62917257c523a4ee5f40fcc5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ÔSỐ 3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467600" y="5181600"/>
            <a:ext cx="137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Sông               Cầu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514600"/>
            <a:ext cx="7391400" cy="4078288"/>
            <a:chOff x="720" y="144"/>
            <a:chExt cx="4368" cy="2592"/>
          </a:xfrm>
        </p:grpSpPr>
        <p:pic>
          <p:nvPicPr>
            <p:cNvPr id="11274" name="Picture 14" descr="sôn cầ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144"/>
              <a:ext cx="4368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Text Box 15"/>
            <p:cNvSpPr txBox="1">
              <a:spLocks noChangeArrowheads="1"/>
            </p:cNvSpPr>
            <p:nvPr/>
          </p:nvSpPr>
          <p:spPr bwMode="auto">
            <a:xfrm>
              <a:off x="3888" y="2352"/>
              <a:ext cx="1152" cy="68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">
                  <a:solidFill>
                    <a:schemeClr val="bg1"/>
                  </a:solidFill>
                  <a:latin typeface="Arial" charset="0"/>
                </a:rPr>
                <a:t>Sông Cầu</a:t>
              </a:r>
            </a:p>
          </p:txBody>
        </p:sp>
      </p:grp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304800" y="914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819400" y="457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317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Câu 4: Trò ch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 </a:t>
            </a:r>
            <a:r>
              <a:rPr lang="en-US">
                <a:solidFill>
                  <a:srgbClr val="9900FF"/>
                </a:solidFill>
                <a:latin typeface="Arial" charset="0"/>
              </a:rPr>
              <a:t>Du lịch trên sông</a:t>
            </a:r>
            <a:r>
              <a:rPr lang="en-US">
                <a:latin typeface="Arial" charset="0"/>
              </a:rPr>
              <a:t> : Chọn các tên sông cho trong ngoặc </a:t>
            </a:r>
            <a:r>
              <a:rPr lang="vi-VN">
                <a:latin typeface="Arial" charset="0"/>
              </a:rPr>
              <a:t>đơ</a:t>
            </a:r>
            <a:r>
              <a:rPr lang="en-US">
                <a:latin typeface="Arial" charset="0"/>
              </a:rPr>
              <a:t>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ể giải các câu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ố d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í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ây .</a:t>
            </a: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0" y="3048000"/>
            <a:ext cx="5410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Sông tên xanh biếc sông chi</a:t>
            </a:r>
            <a:r>
              <a:rPr lang="en-US"/>
              <a:t> ?</a:t>
            </a:r>
          </a:p>
        </p:txBody>
      </p:sp>
      <p:pic>
        <p:nvPicPr>
          <p:cNvPr id="32777" name="Picture 9" descr="197e67dd7f12e16e9caa9752b5d03b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5486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0" y="2819400"/>
            <a:ext cx="129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Ô SỐ 4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162800" y="5257800"/>
            <a:ext cx="1981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Arial" charset="0"/>
              </a:rPr>
              <a:t>Sông Lam </a:t>
            </a:r>
          </a:p>
        </p:txBody>
      </p:sp>
      <p:pic>
        <p:nvPicPr>
          <p:cNvPr id="32782" name="Picture 14" descr="L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8" grpId="1"/>
      <p:bldP spid="327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Câu 4: Trò ch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i </a:t>
            </a:r>
            <a:r>
              <a:rPr lang="en-US" sz="2400">
                <a:solidFill>
                  <a:srgbClr val="9900FF"/>
                </a:solidFill>
                <a:latin typeface="Arial" charset="0"/>
              </a:rPr>
              <a:t>Du lịch trên sông</a:t>
            </a:r>
            <a:r>
              <a:rPr lang="en-US" sz="2400">
                <a:latin typeface="Arial" charset="0"/>
              </a:rPr>
              <a:t> : Chọn các tên sông cho trong ngoặc </a:t>
            </a:r>
            <a:r>
              <a:rPr lang="vi-VN" sz="2400">
                <a:latin typeface="Arial" charset="0"/>
              </a:rPr>
              <a:t>đơ</a:t>
            </a:r>
            <a:r>
              <a:rPr lang="en-US" sz="2400">
                <a:latin typeface="Arial" charset="0"/>
              </a:rPr>
              <a:t>n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ể giải các câu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ố d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í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ây .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0" y="2743200"/>
            <a:ext cx="4572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Sông gì tiếng gió ngựa phi </a:t>
            </a:r>
          </a:p>
          <a:p>
            <a:pPr algn="ctr"/>
            <a:r>
              <a:rPr lang="en-US" sz="2400">
                <a:latin typeface="Arial" charset="0"/>
              </a:rPr>
              <a:t>vang trời ?</a:t>
            </a:r>
          </a:p>
          <a:p>
            <a:pPr algn="ctr"/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33802" name="Picture 10" descr="f889ed8231bcb9926a7dd0a231ae9d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472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ÔSỐ 5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2667000"/>
            <a:ext cx="7467600" cy="4191000"/>
            <a:chOff x="0" y="816"/>
            <a:chExt cx="4620" cy="3552"/>
          </a:xfrm>
        </p:grpSpPr>
        <p:pic>
          <p:nvPicPr>
            <p:cNvPr id="13323" name="Picture 22" descr="s ma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16"/>
              <a:ext cx="2544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23" descr="vtc_153132_causongm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6" y="816"/>
              <a:ext cx="2124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8077200" y="4191000"/>
            <a:ext cx="106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Sông Mã 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4191000" y="52578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A0FED8"/>
                </a:solidFill>
                <a:latin typeface="Arial" charset="0"/>
              </a:rPr>
              <a:t>Cầu Hàm rồng trên sông Mã</a:t>
            </a: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304800" y="914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2819400" y="457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  <p:bldP spid="33816" grpId="0"/>
      <p:bldP spid="338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Câu 4: Trò ch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 </a:t>
            </a:r>
            <a:r>
              <a:rPr lang="en-US">
                <a:solidFill>
                  <a:srgbClr val="9900FF"/>
                </a:solidFill>
                <a:latin typeface="Arial" charset="0"/>
              </a:rPr>
              <a:t>Du lịch trên sông</a:t>
            </a:r>
            <a:r>
              <a:rPr lang="en-US">
                <a:latin typeface="Arial" charset="0"/>
              </a:rPr>
              <a:t> : Chọn các tên sông cho trong ngoặc </a:t>
            </a:r>
            <a:r>
              <a:rPr lang="vi-VN">
                <a:latin typeface="Arial" charset="0"/>
              </a:rPr>
              <a:t>đơ</a:t>
            </a:r>
            <a:r>
              <a:rPr lang="en-US">
                <a:latin typeface="Arial" charset="0"/>
              </a:rPr>
              <a:t>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ể giải các câu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ố d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í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ây .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2971800"/>
            <a:ext cx="59436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Sông gì chẳng thể nổi lên </a:t>
            </a:r>
          </a:p>
          <a:p>
            <a:pPr algn="ctr"/>
            <a:r>
              <a:rPr lang="en-US" sz="3200">
                <a:latin typeface="Arial" charset="0"/>
              </a:rPr>
              <a:t>Bởi tên của nó gắn liền d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ới sâu ?</a:t>
            </a:r>
          </a:p>
        </p:txBody>
      </p:sp>
      <p:pic>
        <p:nvPicPr>
          <p:cNvPr id="34826" name="Picture 10" descr="f889ed8231bcb9926a7dd0a231ae9d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624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0" y="31242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Ô SỐ 6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705600" y="579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FF"/>
                </a:solidFill>
                <a:latin typeface="Arial" charset="0"/>
              </a:rPr>
              <a:t>Sông Đáy </a:t>
            </a:r>
          </a:p>
        </p:txBody>
      </p:sp>
      <p:pic>
        <p:nvPicPr>
          <p:cNvPr id="34832" name="Picture 16" descr="song day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6553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34827" grpId="1"/>
      <p:bldP spid="348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Câu 4: Trò ch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 </a:t>
            </a:r>
            <a:r>
              <a:rPr lang="en-US">
                <a:solidFill>
                  <a:srgbClr val="9900FF"/>
                </a:solidFill>
                <a:latin typeface="Arial" charset="0"/>
              </a:rPr>
              <a:t>Du lịch trên sông</a:t>
            </a:r>
            <a:r>
              <a:rPr lang="en-US">
                <a:latin typeface="Arial" charset="0"/>
              </a:rPr>
              <a:t> : Chọn các tên sông cho trong ngoặc </a:t>
            </a:r>
            <a:r>
              <a:rPr lang="vi-VN">
                <a:latin typeface="Arial" charset="0"/>
              </a:rPr>
              <a:t>đơ</a:t>
            </a:r>
            <a:r>
              <a:rPr lang="en-US">
                <a:latin typeface="Arial" charset="0"/>
              </a:rPr>
              <a:t>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ể giải các câu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ố d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í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ây .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2971800"/>
            <a:ext cx="5029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Hai dòng sông tr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sông sau</a:t>
            </a:r>
          </a:p>
          <a:p>
            <a:pPr algn="ctr"/>
            <a:r>
              <a:rPr lang="en-US">
                <a:latin typeface="Arial" charset="0"/>
              </a:rPr>
              <a:t>Hỏi hai sông ấy ở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âu? sông nào ?</a:t>
            </a:r>
          </a:p>
        </p:txBody>
      </p:sp>
      <p:pic>
        <p:nvPicPr>
          <p:cNvPr id="35849" name="Picture 9" descr="1b4b52d63c963cb04e4ed988ae5dc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5143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04800" y="31242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Ô SỐ</a:t>
            </a:r>
            <a:r>
              <a:rPr lang="en-US">
                <a:solidFill>
                  <a:srgbClr val="FF3300"/>
                </a:solidFill>
              </a:rPr>
              <a:t> 7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477000" y="55626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FF"/>
                </a:solidFill>
                <a:latin typeface="Arial" charset="0"/>
              </a:rPr>
              <a:t>Sông Tiền sông Hậu </a:t>
            </a:r>
          </a:p>
        </p:txBody>
      </p:sp>
      <p:pic>
        <p:nvPicPr>
          <p:cNvPr id="35852" name="Picture 12" descr="chieusongt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335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sông hậ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667000"/>
            <a:ext cx="358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 descr="mt16 sti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26670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6" descr="40225659-230231sm sha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514600"/>
            <a:ext cx="487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895600" y="56388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Sông Tiền 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315200" y="33528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Sông Hậu 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0" y="26670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FFCC"/>
                </a:solidFill>
                <a:latin typeface="Arial" charset="0"/>
              </a:rPr>
              <a:t>Chiều trênsông Tiền 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  <p:bldP spid="35851" grpId="0"/>
      <p:bldP spid="35857" grpId="0"/>
      <p:bldP spid="35858" grpId="0"/>
      <p:bldP spid="358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685800" y="15240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Câu 4: Trò ch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 </a:t>
            </a:r>
            <a:r>
              <a:rPr lang="en-US">
                <a:solidFill>
                  <a:srgbClr val="9900FF"/>
                </a:solidFill>
                <a:latin typeface="Arial" charset="0"/>
              </a:rPr>
              <a:t>Du lịch trên sông</a:t>
            </a:r>
            <a:r>
              <a:rPr lang="en-US">
                <a:latin typeface="Arial" charset="0"/>
              </a:rPr>
              <a:t> : Chọn các tên sông cho trong ngoặc </a:t>
            </a:r>
            <a:r>
              <a:rPr lang="vi-VN">
                <a:latin typeface="Arial" charset="0"/>
              </a:rPr>
              <a:t>đơ</a:t>
            </a:r>
            <a:r>
              <a:rPr lang="en-US">
                <a:latin typeface="Arial" charset="0"/>
              </a:rPr>
              <a:t>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ể giải các câu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ố d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í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ây .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3048000"/>
            <a:ext cx="6324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Sông nào n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 ấy sóng trào</a:t>
            </a:r>
            <a:r>
              <a:rPr lang="en-US"/>
              <a:t> </a:t>
            </a:r>
            <a:endParaRPr lang="en-US">
              <a:latin typeface="Arial" charset="0"/>
            </a:endParaRPr>
          </a:p>
          <a:p>
            <a:pPr algn="ctr"/>
            <a:r>
              <a:rPr lang="en-US">
                <a:latin typeface="Arial" charset="0"/>
              </a:rPr>
              <a:t>Vạn quân Nam Hán ta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ào mồ chôn ?</a:t>
            </a:r>
          </a:p>
        </p:txBody>
      </p:sp>
      <p:pic>
        <p:nvPicPr>
          <p:cNvPr id="36873" name="Picture 9" descr="0269d62917257c523a4ee5f40fcc5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670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2895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Ô SỐ 8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934200" y="4648200"/>
            <a:ext cx="220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FF"/>
                </a:solidFill>
                <a:latin typeface="Arial" charset="0"/>
              </a:rPr>
              <a:t>Sông Bạch Đằng </a:t>
            </a:r>
          </a:p>
        </p:txBody>
      </p:sp>
      <p:pic>
        <p:nvPicPr>
          <p:cNvPr id="36879" name="Picture 15" descr="8204_hao_khi_DA_1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438400"/>
            <a:ext cx="3657600" cy="4419600"/>
          </a:xfrm>
          <a:noFill/>
        </p:spPr>
      </p:pic>
      <p:pic>
        <p:nvPicPr>
          <p:cNvPr id="36880" name="Picture 16" descr="sôn bạch đằ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4384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4" grpId="1"/>
      <p:bldP spid="36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A0FED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3400" y="2819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Em đã được đi du lịch lần nào chưa?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9600" y="3429000"/>
            <a:ext cx="723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Hãy mô tả lại một chuyến đi du lịch của em?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57200" y="22860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Nêu một số địa điểm du lịch mà em biết?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57200" y="5334000"/>
            <a:ext cx="8686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FF"/>
                </a:solidFill>
                <a:latin typeface="Arial" charset="0"/>
              </a:rPr>
              <a:t>Chuẩn Bị bài :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9900FF"/>
                </a:solidFill>
                <a:latin typeface="Arial" charset="0"/>
              </a:rPr>
              <a:t>Giữ phép lịch sự khi bày tỏ yêu cầu ,</a:t>
            </a:r>
            <a:r>
              <a:rPr lang="vi-VN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9900FF"/>
                </a:solidFill>
                <a:latin typeface="Arial" charset="0"/>
              </a:rPr>
              <a:t>ề nghị </a:t>
            </a:r>
          </a:p>
        </p:txBody>
      </p:sp>
      <p:sp>
        <p:nvSpPr>
          <p:cNvPr id="17416" name="Text Box 25"/>
          <p:cNvSpPr txBox="1"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4" grpId="1"/>
      <p:bldP spid="14345" grpId="0"/>
      <p:bldP spid="14345" grpId="1"/>
      <p:bldP spid="14348" grpId="0"/>
      <p:bldP spid="14348" grpId="1"/>
      <p:bldP spid="143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0FED8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7526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3300"/>
                </a:solidFill>
                <a:latin typeface="Arial" charset="0"/>
              </a:rPr>
              <a:t>Bài 1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: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Những hoạt động nào được gọi là du lịch? Chọn ý đúng để trả lời: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28800" y="2590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FF"/>
                </a:solidFill>
                <a:latin typeface="Arial" charset="0"/>
              </a:rPr>
              <a:t>a/ Đi chơi ở công viên gần nhà.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28800" y="30480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FF"/>
                </a:solidFill>
                <a:latin typeface="Arial" charset="0"/>
              </a:rPr>
              <a:t>b/ Đi chơi xa để nghỉ ngơi, ngắm cảnh.</a:t>
            </a:r>
            <a:r>
              <a:rPr lang="en-US" sz="2400">
                <a:latin typeface="Arial" charset="0"/>
              </a:rPr>
              <a:t>                                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828800" y="35052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FF"/>
                </a:solidFill>
                <a:latin typeface="Arial" charset="0"/>
              </a:rPr>
              <a:t>c/ Đi làm việc xa nhà.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76400" y="251460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24000" y="39624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FF"/>
                </a:solidFill>
                <a:latin typeface="Arial" charset="0"/>
              </a:rPr>
              <a:t>? Vì sao em chọn ý </a:t>
            </a:r>
            <a:r>
              <a:rPr lang="en-US" sz="2400" b="1" i="1">
                <a:solidFill>
                  <a:srgbClr val="9900FF"/>
                </a:solidFill>
                <a:latin typeface="Arial" charset="0"/>
              </a:rPr>
              <a:t>b</a:t>
            </a:r>
            <a:r>
              <a:rPr lang="en-US" sz="2400">
                <a:solidFill>
                  <a:srgbClr val="9900FF"/>
                </a:solidFill>
                <a:latin typeface="Arial" charset="0"/>
              </a:rPr>
              <a:t>?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00200" y="44196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? Em</a:t>
            </a:r>
            <a:r>
              <a:rPr lang="en-US" sz="240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hiểu thế nào là du lịch?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62000" y="48768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*Du lịch là đi chơi xa để nghỉ ngơi, ngắm cảnh.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295400" y="6096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? Em hãy đặt câu có từ vừa tìm được?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371600" y="52578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? Hãy tìm từ cùng nghĩa với từ </a:t>
            </a:r>
            <a:r>
              <a:rPr lang="en-US" sz="2400" b="1" i="1">
                <a:solidFill>
                  <a:srgbClr val="0000CC"/>
                </a:solidFill>
                <a:latin typeface="Arial" charset="0"/>
              </a:rPr>
              <a:t>du lịch</a:t>
            </a:r>
            <a:r>
              <a:rPr lang="en-US" sz="2400">
                <a:solidFill>
                  <a:srgbClr val="0000CC"/>
                </a:solidFill>
                <a:latin typeface="Arial" charset="0"/>
              </a:rPr>
              <a:t>?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914400" y="5638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* Tham quan, du ngoạn, nghỉ mát, thưởng ngoạn, ...</a:t>
            </a:r>
          </a:p>
        </p:txBody>
      </p: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304800" y="914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819400" y="457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2" grpId="0"/>
      <p:bldP spid="3083" grpId="0"/>
      <p:bldP spid="3083" grpId="1"/>
      <p:bldP spid="3084" grpId="0"/>
      <p:bldP spid="3084" grpId="1"/>
      <p:bldP spid="3085" grpId="0"/>
      <p:bldP spid="3086" grpId="0"/>
      <p:bldP spid="30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4478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  <a:latin typeface="Arial" charset="0"/>
              </a:rPr>
              <a:t>Bài 1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: *Du lịch là đi chơi xa để nghỉ ngơi, ngắm cảnh.</a:t>
            </a:r>
            <a:endParaRPr lang="en-US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0" y="1295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8222" name="Picture 30" descr="3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276600"/>
            <a:ext cx="2895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" charset="0"/>
              </a:rPr>
              <a:t>    * MỘT SỐ HÌNH ẢNH HOẠT ĐỘNG DU LỊCH</a:t>
            </a:r>
          </a:p>
        </p:txBody>
      </p:sp>
      <p:pic>
        <p:nvPicPr>
          <p:cNvPr id="8235" name="Picture 43" descr="du lic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6" name="Picture 44" descr="dlich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2766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51"/>
          <p:cNvSpPr txBox="1"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2192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Bài 1: *Du lịch là đi chơi xa để nghỉ ngơi, ngắm cảnh.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0" y="1295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1676400"/>
            <a:ext cx="86883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Bài 2: Theo em, </a:t>
            </a:r>
            <a:r>
              <a:rPr lang="en-US" b="1" i="1">
                <a:solidFill>
                  <a:srgbClr val="0000CC"/>
                </a:solidFill>
                <a:latin typeface="Arial" charset="0"/>
              </a:rPr>
              <a:t>thám hiểm</a:t>
            </a:r>
            <a:r>
              <a:rPr lang="en-US">
                <a:solidFill>
                  <a:srgbClr val="0000CC"/>
                </a:solidFill>
                <a:latin typeface="Arial" charset="0"/>
              </a:rPr>
              <a:t> là gì? chọn ý đúng để trả lời: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>
                <a:solidFill>
                  <a:srgbClr val="9900FF"/>
                </a:solidFill>
                <a:latin typeface="Arial" charset="0"/>
              </a:rPr>
              <a:t>Tìm hiểu về đời sống của nơi mình ở.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9900FF"/>
                </a:solidFill>
                <a:latin typeface="Arial" charset="0"/>
              </a:rPr>
              <a:t>b. Đi chơi xa để xem phong cảnh.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9900FF"/>
                </a:solidFill>
                <a:latin typeface="Arial" charset="0"/>
              </a:rPr>
              <a:t>c. Thăm dò, tìm hiểu những nơi xa lạ, khó khăn, có thể nguy hiểm.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45720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* Thám hiểm có nghĩa là thăm dò, tìm hiểu những nơi xa lạ, khó khăn, có thể nguy hiểm.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2895600"/>
            <a:ext cx="60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90600" y="5410200"/>
            <a:ext cx="731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? Em hãy tìm từ cùng nghĩa với từ </a:t>
            </a:r>
            <a:r>
              <a:rPr lang="en-US" b="1" i="1">
                <a:solidFill>
                  <a:srgbClr val="0000CC"/>
                </a:solidFill>
                <a:latin typeface="Arial" charset="0"/>
              </a:rPr>
              <a:t>thám hiểm</a:t>
            </a:r>
            <a:r>
              <a:rPr lang="en-US">
                <a:solidFill>
                  <a:srgbClr val="0000CC"/>
                </a:solidFill>
                <a:latin typeface="Arial" charset="0"/>
              </a:rPr>
              <a:t>?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" y="58674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* Thăm dò, khám phá, khảo sát, tìm tòi, ...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62000" y="63388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? Hãy đặt câu với các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0000CC"/>
                </a:solidFill>
                <a:latin typeface="Arial" charset="0"/>
              </a:rPr>
              <a:t>từ vừa tìm được?</a:t>
            </a:r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226" grpId="0"/>
      <p:bldP spid="9227" grpId="0"/>
      <p:bldP spid="92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A0FED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243013"/>
            <a:ext cx="861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Bài 1</a:t>
            </a:r>
            <a:r>
              <a:rPr lang="en-US" sz="2400">
                <a:latin typeface="Arial" charset="0"/>
              </a:rPr>
              <a:t>:* Du lịch là đi chơi xa để nghỉ ngơi, ngắm cảnh.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2954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0" y="1624013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Bài 2</a:t>
            </a:r>
            <a:r>
              <a:rPr lang="en-US" sz="2400">
                <a:latin typeface="Arial" charset="0"/>
              </a:rPr>
              <a:t>:* Thám hiểm có nghĩa là thăm dò, tìm hiểu những nơi xa lạ, khó khăn, có thể nguy hiểm.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57200" y="23622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9900FF"/>
                </a:solidFill>
                <a:latin typeface="Arial" charset="0"/>
              </a:rPr>
              <a:t>Bức tranh nào sau đây thể hiện hoạt động thám hiểm?</a:t>
            </a:r>
          </a:p>
        </p:txBody>
      </p:sp>
      <p:pic>
        <p:nvPicPr>
          <p:cNvPr id="10253" name="Picture 13" descr="article_01ffeefc-ca08-4ede-90e9-849600879bd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19400"/>
            <a:ext cx="3962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29" descr="LanB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800600"/>
            <a:ext cx="3810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30"/>
          <p:cNvSpPr txBox="1">
            <a:spLocks noChangeArrowheads="1"/>
          </p:cNvSpPr>
          <p:nvPr/>
        </p:nvSpPr>
        <p:spPr bwMode="auto">
          <a:xfrm>
            <a:off x="1143000" y="60198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533400" y="6511925"/>
            <a:ext cx="861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THÁM HIỂM KHÔNG GIAN                             THÁM HIỂM ĐẠI DƯƠNG</a:t>
            </a:r>
          </a:p>
        </p:txBody>
      </p:sp>
      <p:pic>
        <p:nvPicPr>
          <p:cNvPr id="10276" name="Picture 36" descr="surveyo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125" y="4876800"/>
            <a:ext cx="3775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3" name="Picture 43" descr="tham hie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8194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533400" y="40386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6858000" y="37338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2971800" y="51816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7543800" y="5715000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6161" name="Text Box 51"/>
          <p:cNvSpPr txBox="1">
            <a:spLocks noChangeArrowheads="1"/>
          </p:cNvSpPr>
          <p:nvPr/>
        </p:nvSpPr>
        <p:spPr bwMode="auto">
          <a:xfrm>
            <a:off x="304800" y="728663"/>
            <a:ext cx="838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2819400" y="300038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1" grpId="0"/>
      <p:bldP spid="10284" grpId="0"/>
      <p:bldP spid="102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0FED8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628775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  <a:r>
              <a:rPr lang="en-US" u="sng">
                <a:solidFill>
                  <a:srgbClr val="0000CC"/>
                </a:solidFill>
                <a:latin typeface="Arial" charset="0"/>
              </a:rPr>
              <a:t>Bài 1</a:t>
            </a:r>
            <a:r>
              <a:rPr lang="en-US">
                <a:solidFill>
                  <a:srgbClr val="0000CC"/>
                </a:solidFill>
                <a:latin typeface="Arial" charset="0"/>
              </a:rPr>
              <a:t>: * Du lịch là đi chơi xa để nghỉ ngơi, ngắm cảnh.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04800" y="2085975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CC"/>
                </a:solidFill>
                <a:latin typeface="Arial" charset="0"/>
              </a:rPr>
              <a:t>Bài 2:</a:t>
            </a:r>
            <a:r>
              <a:rPr lang="en-US">
                <a:solidFill>
                  <a:srgbClr val="0000CC"/>
                </a:solidFill>
                <a:latin typeface="Arial" charset="0"/>
              </a:rPr>
              <a:t> * Thám hiểm có nghĩa là thăm dò, tìm hiểu những nơi xa lạ, khó khăn, có thể nguy hiểm.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2924175"/>
            <a:ext cx="883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>
                <a:solidFill>
                  <a:srgbClr val="9900FF"/>
                </a:solidFill>
                <a:latin typeface="Arial" charset="0"/>
              </a:rPr>
              <a:t>So sánh sự giống và khác nhau giữa du lịch và thám hiểm?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28600" y="3733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</a:t>
            </a:r>
            <a:r>
              <a:rPr lang="en-US" sz="2400" b="1" u="sng">
                <a:latin typeface="Arial" charset="0"/>
                <a:sym typeface="Wingdings" pitchFamily="2" charset="2"/>
              </a:rPr>
              <a:t> </a:t>
            </a:r>
            <a:r>
              <a:rPr lang="en-US" sz="2400" b="1" u="sng">
                <a:latin typeface="Arial" charset="0"/>
              </a:rPr>
              <a:t>GIỐNG NHAU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: ĐỀU LÀ NHỮNG CUỘC ĐI CH</a:t>
            </a:r>
            <a:r>
              <a:rPr lang="vi-VN" sz="2400" b="1">
                <a:solidFill>
                  <a:schemeClr val="accent2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I XA.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81000" y="4695825"/>
            <a:ext cx="381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DU LỊCH</a:t>
            </a:r>
            <a:r>
              <a:rPr lang="en-US" sz="2400">
                <a:latin typeface="Arial" charset="0"/>
              </a:rPr>
              <a:t>: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ĐI ĐỂ NGHỈ NG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I NGẮM CẢNH, MỌI NG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ỜI ĐỀU CÓ THỂ THAM GIA.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800600" y="4648200"/>
            <a:ext cx="350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2400"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THÁM HIỂM</a:t>
            </a:r>
            <a:r>
              <a:rPr lang="en-US" sz="2400">
                <a:latin typeface="Arial" charset="0"/>
              </a:rPr>
              <a:t>: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THĂM DÒ TÌM HIỂU NHỮNG N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I XA LẠ KHÓ KHĂN, NGUY HIỂM.</a:t>
            </a:r>
          </a:p>
        </p:txBody>
      </p:sp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3048000" y="14478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0" y="2209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Câu 3: Em hiểu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 một ngày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àng học một sàng khôn nghĩa là gì ?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33400" y="3429000"/>
            <a:ext cx="8077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9900FF"/>
                </a:solidFill>
                <a:latin typeface="Arial" charset="0"/>
              </a:rPr>
              <a:t>* </a:t>
            </a:r>
            <a:r>
              <a:rPr lang="en-US" i="1" u="sng">
                <a:solidFill>
                  <a:srgbClr val="9900FF"/>
                </a:solidFill>
                <a:latin typeface="Arial" charset="0"/>
              </a:rPr>
              <a:t>Nghĩa đen</a:t>
            </a:r>
            <a:r>
              <a:rPr lang="en-US">
                <a:solidFill>
                  <a:srgbClr val="9900FF"/>
                </a:solidFill>
                <a:latin typeface="Arial" charset="0"/>
              </a:rPr>
              <a:t>: Một ngày đi là một ngày thêm hiểu biết, học được nhiều điều hay.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*</a:t>
            </a:r>
            <a:r>
              <a:rPr lang="en-US" i="1" u="sng">
                <a:solidFill>
                  <a:srgbClr val="FF3300"/>
                </a:solidFill>
                <a:latin typeface="Arial" charset="0"/>
              </a:rPr>
              <a:t>Nghĩa bóng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: Chịu khó hòa vào cuộc sống, đi đây đi đó, con người sẽ hiểu biết nhiều, sớm khôn ra.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57200" y="5486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Em hãy nêu một tình huống có thể sử dụng câu </a:t>
            </a:r>
            <a:r>
              <a:rPr lang="en-US" b="1" i="1">
                <a:solidFill>
                  <a:srgbClr val="0000CC"/>
                </a:solidFill>
                <a:latin typeface="Arial" charset="0"/>
              </a:rPr>
              <a:t>Đi một ngày đàng học một sàng khôn</a:t>
            </a:r>
            <a:r>
              <a:rPr lang="en-US">
                <a:solidFill>
                  <a:srgbClr val="0000CC"/>
                </a:solidFill>
                <a:latin typeface="Arial" charset="0"/>
              </a:rPr>
              <a:t> .</a:t>
            </a:r>
          </a:p>
        </p:txBody>
      </p:sp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304800" y="9144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533400" y="16002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Câu 4: Trò ch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i </a:t>
            </a:r>
            <a:r>
              <a:rPr lang="en-US" sz="2400">
                <a:solidFill>
                  <a:srgbClr val="9900FF"/>
                </a:solidFill>
                <a:latin typeface="Arial" charset="0"/>
              </a:rPr>
              <a:t>Du lịch trên sông</a:t>
            </a:r>
            <a:r>
              <a:rPr lang="en-US" sz="2400">
                <a:latin typeface="Arial" charset="0"/>
              </a:rPr>
              <a:t> : Chọn các tên sông cho trong ngoặc </a:t>
            </a:r>
            <a:r>
              <a:rPr lang="vi-VN" sz="2400">
                <a:latin typeface="Arial" charset="0"/>
              </a:rPr>
              <a:t>đơ</a:t>
            </a:r>
            <a:r>
              <a:rPr lang="en-US" sz="2400">
                <a:latin typeface="Arial" charset="0"/>
              </a:rPr>
              <a:t>n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ể giải các câu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ố d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í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ây .</a:t>
            </a:r>
          </a:p>
        </p:txBody>
      </p:sp>
      <p:sp>
        <p:nvSpPr>
          <p:cNvPr id="9219" name="Rectangle 22"/>
          <p:cNvSpPr>
            <a:spLocks noChangeArrowheads="1"/>
          </p:cNvSpPr>
          <p:nvPr/>
        </p:nvSpPr>
        <p:spPr bwMode="auto">
          <a:xfrm>
            <a:off x="0" y="2667000"/>
            <a:ext cx="44196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  <a:latin typeface="Arial" charset="0"/>
              </a:rPr>
              <a:t>Sông gì </a:t>
            </a:r>
            <a:r>
              <a:rPr lang="vi-VN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CC"/>
                </a:solidFill>
                <a:latin typeface="Arial" charset="0"/>
              </a:rPr>
              <a:t>ỏ nặng phù sa ?</a:t>
            </a:r>
          </a:p>
        </p:txBody>
      </p:sp>
      <p:sp>
        <p:nvSpPr>
          <p:cNvPr id="9220" name="Text Box 29"/>
          <p:cNvSpPr txBox="1">
            <a:spLocks noChangeArrowheads="1"/>
          </p:cNvSpPr>
          <p:nvPr/>
        </p:nvSpPr>
        <p:spPr bwMode="auto">
          <a:xfrm>
            <a:off x="1676400" y="41910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28707" name="Picture 35" descr="0a9c0606cb21084e2c25b236b2fd1c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304800" y="2971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charset="0"/>
              </a:rPr>
              <a:t>Ô SỐ 1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6781800" y="60198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Sông Hồng </a:t>
            </a:r>
          </a:p>
        </p:txBody>
      </p:sp>
      <p:pic>
        <p:nvPicPr>
          <p:cNvPr id="28710" name="Picture 38" descr="080926213945-13-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1" name="Picture 39" descr="HN_cau-Long-Bien2 sh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678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40"/>
          <p:cNvSpPr txBox="1">
            <a:spLocks noChangeArrowheads="1"/>
          </p:cNvSpPr>
          <p:nvPr/>
        </p:nvSpPr>
        <p:spPr bwMode="auto">
          <a:xfrm>
            <a:off x="609600" y="28956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Arial" charset="0"/>
              </a:rPr>
              <a:t>Cầu long biên trên sông Hồng </a:t>
            </a:r>
          </a:p>
        </p:txBody>
      </p:sp>
      <p:sp>
        <p:nvSpPr>
          <p:cNvPr id="9227" name="Text Box 47"/>
          <p:cNvSpPr txBox="1">
            <a:spLocks noChangeArrowheads="1"/>
          </p:cNvSpPr>
          <p:nvPr/>
        </p:nvSpPr>
        <p:spPr bwMode="auto">
          <a:xfrm>
            <a:off x="304800" y="914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2819400" y="457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8" grpId="0"/>
      <p:bldP spid="28708" grpId="1"/>
      <p:bldP spid="287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Câu 4: Trò ch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 </a:t>
            </a:r>
            <a:r>
              <a:rPr lang="en-US">
                <a:solidFill>
                  <a:srgbClr val="9900FF"/>
                </a:solidFill>
                <a:latin typeface="Arial" charset="0"/>
              </a:rPr>
              <a:t>Du lịch trên sông</a:t>
            </a:r>
            <a:r>
              <a:rPr lang="en-US">
                <a:latin typeface="Arial" charset="0"/>
              </a:rPr>
              <a:t> : Chọn các tên sông cho trong ngoặc </a:t>
            </a:r>
            <a:r>
              <a:rPr lang="vi-VN">
                <a:latin typeface="Arial" charset="0"/>
              </a:rPr>
              <a:t>đơ</a:t>
            </a:r>
            <a:r>
              <a:rPr lang="en-US">
                <a:latin typeface="Arial" charset="0"/>
              </a:rPr>
              <a:t>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ể giải các câu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ố d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í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ây .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52800"/>
            <a:ext cx="4343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Sông gì lại hoá ra chín rồng ?</a:t>
            </a:r>
          </a:p>
          <a:p>
            <a:pPr algn="ctr"/>
            <a:endParaRPr lang="en-US">
              <a:latin typeface="Arial" charset="0"/>
            </a:endParaRPr>
          </a:p>
        </p:txBody>
      </p:sp>
      <p:pic>
        <p:nvPicPr>
          <p:cNvPr id="30731" name="Picture 11" descr="1b4b52d63c963cb04e4ed988ae5dc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81000" y="3048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Ô SỐ 2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867400" y="6278563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SôngCửu Long </a:t>
            </a:r>
          </a:p>
        </p:txBody>
      </p:sp>
      <p:pic>
        <p:nvPicPr>
          <p:cNvPr id="30735" name="Picture 15" descr="270px-Cuu_Lon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58674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9" descr="aube_sur_le_mekongcl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Mở rộng vốn từ: DU LỊCH – THÁM HIỂM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2819400" y="457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2" grpId="0"/>
      <p:bldP spid="307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1359</Words>
  <Application>Microsoft Office PowerPoint</Application>
  <PresentationFormat>On-screen Show (4:3)</PresentationFormat>
  <Paragraphs>133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Thang Binh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ty TNHH </dc:creator>
  <cp:lastModifiedBy>CSTeam</cp:lastModifiedBy>
  <cp:revision>74</cp:revision>
  <dcterms:created xsi:type="dcterms:W3CDTF">2009-04-05T12:18:55Z</dcterms:created>
  <dcterms:modified xsi:type="dcterms:W3CDTF">2016-06-30T02:01:41Z</dcterms:modified>
</cp:coreProperties>
</file>